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294" r:id="rId12"/>
    <p:sldId id="266" r:id="rId14"/>
    <p:sldId id="295" r:id="rId15"/>
    <p:sldId id="335" r:id="rId16"/>
    <p:sldId id="346" r:id="rId17"/>
    <p:sldId id="347" r:id="rId18"/>
    <p:sldId id="348" r:id="rId19"/>
    <p:sldId id="353" r:id="rId20"/>
    <p:sldId id="354" r:id="rId21"/>
    <p:sldId id="355" r:id="rId22"/>
    <p:sldId id="356" r:id="rId23"/>
    <p:sldId id="357" r:id="rId24"/>
    <p:sldId id="358" r:id="rId25"/>
    <p:sldId id="350" r:id="rId26"/>
    <p:sldId id="352" r:id="rId27"/>
    <p:sldId id="351" r:id="rId28"/>
    <p:sldId id="359" r:id="rId29"/>
    <p:sldId id="360" r:id="rId30"/>
    <p:sldId id="361" r:id="rId31"/>
    <p:sldId id="321" r:id="rId32"/>
  </p:sldIdLst>
  <p:sldSz cx="12190095" cy="685927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C1"/>
    <a:srgbClr val="14B28B"/>
    <a:srgbClr val="18D2A6"/>
    <a:srgbClr val="1983B7"/>
    <a:srgbClr val="03A6AF"/>
    <a:srgbClr val="0374AF"/>
    <a:srgbClr val="01ACBE"/>
    <a:srgbClr val="EB5145"/>
    <a:srgbClr val="EB5345"/>
    <a:srgbClr val="FE6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2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14" y="6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gs" Target="tags/tag5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10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5" Type="http://schemas.openxmlformats.org/officeDocument/2006/relationships/theme" Target="../theme/theme6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5" Type="http://schemas.openxmlformats.org/officeDocument/2006/relationships/theme" Target="../theme/theme7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5" Type="http://schemas.openxmlformats.org/officeDocument/2006/relationships/theme" Target="../theme/theme8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5" Type="http://schemas.openxmlformats.org/officeDocument/2006/relationships/theme" Target="../theme/theme9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4.png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6.png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7.png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8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8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98354"/>
            <a:ext cx="12190414" cy="6604786"/>
            <a:chOff x="0" y="4292079"/>
            <a:chExt cx="12190414" cy="4843505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4692834"/>
              <a:ext cx="12190414" cy="4442750"/>
              <a:chOff x="0" y="5400390"/>
              <a:chExt cx="12190414" cy="444275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4" name="波形 3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波形 70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76" name="波形 75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波形 76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7" name="组合 86"/>
            <p:cNvGrpSpPr/>
            <p:nvPr/>
          </p:nvGrpSpPr>
          <p:grpSpPr>
            <a:xfrm>
              <a:off x="0" y="4292079"/>
              <a:ext cx="12190414" cy="4442750"/>
              <a:chOff x="0" y="5400390"/>
              <a:chExt cx="12190414" cy="4442750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96" name="波形 95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波形 96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6095207" y="5400390"/>
                <a:ext cx="6095207" cy="4439559"/>
                <a:chOff x="0" y="5320120"/>
                <a:chExt cx="12190413" cy="4439559"/>
              </a:xfrm>
            </p:grpSpPr>
            <p:sp>
              <p:nvSpPr>
                <p:cNvPr id="94" name="波形 93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波形 94"/>
                <p:cNvSpPr/>
                <p:nvPr/>
              </p:nvSpPr>
              <p:spPr>
                <a:xfrm flipH="1">
                  <a:off x="0" y="5340080"/>
                  <a:ext cx="12190413" cy="4419599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9" name="TextBox 28"/>
          <p:cNvSpPr txBox="1"/>
          <p:nvPr/>
        </p:nvSpPr>
        <p:spPr>
          <a:xfrm>
            <a:off x="1332248" y="2402930"/>
            <a:ext cx="951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rPr>
              <a:t>上汽大众包装方案</a:t>
            </a:r>
            <a:endParaRPr lang="en-US" sz="7200" b="1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Semi" charset="0"/>
            </a:endParaRPr>
          </a:p>
        </p:txBody>
      </p:sp>
      <p:grpSp>
        <p:nvGrpSpPr>
          <p:cNvPr id="37" name="Group 10"/>
          <p:cNvGrpSpPr/>
          <p:nvPr/>
        </p:nvGrpSpPr>
        <p:grpSpPr>
          <a:xfrm>
            <a:off x="6185992" y="4811008"/>
            <a:ext cx="2767508" cy="478600"/>
            <a:chOff x="4383584" y="10884560"/>
            <a:chExt cx="6126514" cy="1212098"/>
          </a:xfrm>
        </p:grpSpPr>
        <p:sp>
          <p:nvSpPr>
            <p:cNvPr id="38" name="Rectangle 11"/>
            <p:cNvSpPr/>
            <p:nvPr/>
          </p:nvSpPr>
          <p:spPr>
            <a:xfrm>
              <a:off x="4383584" y="10884560"/>
              <a:ext cx="6126514" cy="1212098"/>
            </a:xfrm>
            <a:prstGeom prst="rect">
              <a:avLst/>
            </a:prstGeom>
            <a:noFill/>
            <a:ln w="12700"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srgbClr val="1983B7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79220" y="10984607"/>
              <a:ext cx="5735273" cy="1013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时间</a:t>
              </a:r>
              <a:r>
                <a:rPr lang="en-US" altLang="zh-CN" sz="2000" spc="3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:</a:t>
              </a:r>
              <a:r>
                <a:rPr lang="en-US" altLang="zh-CN" sz="2000" spc="300" dirty="0" smtClean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2022.07.10</a:t>
              </a:r>
              <a:endParaRPr lang="en-US" sz="2000" spc="30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11628"/>
          <a:ext cx="5022208" cy="362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210*135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纸箱内尺寸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775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360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220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6.5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1" y="1411300"/>
            <a:ext cx="5633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纸箱包装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瓦楞纸箱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纸插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格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无纺布袋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5702503" cy="538601"/>
              <a:chOff x="5043488" y="414338"/>
              <a:chExt cx="5702503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5078616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 &amp; 7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 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右出风口饰框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3" name="图片 2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304" y="2140796"/>
            <a:ext cx="5496692" cy="4096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50819"/>
          <a:ext cx="5022208" cy="380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每托纸箱数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960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1140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840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1090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407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40’</a:t>
                      </a:r>
                      <a:r>
                        <a:rPr lang="zh-CN" altLang="en-US" sz="2000" dirty="0" smtClean="0"/>
                        <a:t>集装箱收容数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53760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50489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托盘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蜂窝纸托盘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纸箱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5702503" cy="538601"/>
              <a:chOff x="5043488" y="414338"/>
              <a:chExt cx="5702503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5078616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 &amp; 7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 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右出风口饰框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1" name="图片 20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924" y="1396026"/>
            <a:ext cx="5737894" cy="52982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11628"/>
          <a:ext cx="5022208" cy="362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纸箱内尺寸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545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402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220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5.2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11300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纸箱包装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瓦楞纸箱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EPE 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纸隔板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无纺布袋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3926376" cy="538601"/>
              <a:chOff x="5043488" y="414338"/>
              <a:chExt cx="3926376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3302489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8 :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出风口饰板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692" y="1791483"/>
            <a:ext cx="5538018" cy="46354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50819"/>
          <a:ext cx="5022208" cy="380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每托纸箱数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448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1140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900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1110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407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40’</a:t>
                      </a:r>
                      <a:r>
                        <a:rPr lang="zh-CN" altLang="en-US" sz="2000" dirty="0" smtClean="0"/>
                        <a:t>集装箱收容数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23296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50489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托盘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蜂窝纸托盘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纸箱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3926376" cy="538601"/>
              <a:chOff x="5043488" y="414338"/>
              <a:chExt cx="3926376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3302489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8 :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出风口饰板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90" y="1593839"/>
            <a:ext cx="5054229" cy="49723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8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" y="125572"/>
            <a:ext cx="12190414" cy="6604786"/>
            <a:chOff x="0" y="4292079"/>
            <a:chExt cx="12190414" cy="4843505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4692834"/>
              <a:ext cx="12190414" cy="4442750"/>
              <a:chOff x="0" y="5400390"/>
              <a:chExt cx="12190414" cy="444275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26" name="波形 25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波形 26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24" name="波形 23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波形 24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0" y="4292079"/>
              <a:ext cx="12190414" cy="4442750"/>
              <a:chOff x="0" y="5400390"/>
              <a:chExt cx="12190414" cy="444275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20" name="波形 19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波形 20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18" name="波形 17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波形 18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3" name="组合 32"/>
          <p:cNvGrpSpPr/>
          <p:nvPr/>
        </p:nvGrpSpPr>
        <p:grpSpPr>
          <a:xfrm>
            <a:off x="4203690" y="2238486"/>
            <a:ext cx="3786842" cy="2294996"/>
            <a:chOff x="1353501" y="2529666"/>
            <a:chExt cx="3240000" cy="1963585"/>
          </a:xfrm>
        </p:grpSpPr>
        <p:sp>
          <p:nvSpPr>
            <p:cNvPr id="34" name="文本框 2"/>
            <p:cNvSpPr txBox="1"/>
            <p:nvPr/>
          </p:nvSpPr>
          <p:spPr>
            <a:xfrm>
              <a:off x="2220495" y="2529666"/>
              <a:ext cx="1506012" cy="636550"/>
            </a:xfrm>
            <a:prstGeom prst="rect">
              <a:avLst/>
            </a:prstGeom>
            <a:solidFill>
              <a:srgbClr val="1983B7"/>
            </a:solidFill>
            <a:ln w="19050"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10"/>
            <p:cNvSpPr txBox="1"/>
            <p:nvPr/>
          </p:nvSpPr>
          <p:spPr>
            <a:xfrm>
              <a:off x="2894473" y="4203586"/>
              <a:ext cx="158054" cy="289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sz="1600" cap="all" dirty="0">
                <a:solidFill>
                  <a:srgbClr val="1983B7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6" name="文本框 12"/>
            <p:cNvSpPr txBox="1"/>
            <p:nvPr/>
          </p:nvSpPr>
          <p:spPr>
            <a:xfrm>
              <a:off x="1512008" y="3367548"/>
              <a:ext cx="2922984" cy="631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上线</a:t>
              </a:r>
              <a:r>
                <a:rPr lang="zh-CN" altLang="en-US" sz="4200" b="1" dirty="0" smtClean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包装方案</a:t>
              </a:r>
              <a:endParaRPr lang="zh-CN" altLang="en-US" sz="42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353501" y="4060717"/>
              <a:ext cx="3240000" cy="18000"/>
            </a:xfrm>
            <a:prstGeom prst="rect">
              <a:avLst/>
            </a:prstGeom>
            <a:solidFill>
              <a:srgbClr val="1983B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B7E87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9716" y="1907985"/>
          <a:ext cx="5022208" cy="4350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782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175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endParaRPr lang="en-US" altLang="zh-CN" sz="2000" dirty="0" smtClean="0"/>
                    </a:p>
                    <a:p>
                      <a:pPr algn="ctr"/>
                      <a:r>
                        <a:rPr lang="en-US" altLang="zh-CN" sz="2000" dirty="0" smtClean="0"/>
                        <a:t>775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170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箱型选择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EUS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KLT</a:t>
                      </a:r>
                      <a:r>
                        <a:rPr lang="zh-CN" altLang="en-US" sz="2000" dirty="0" smtClean="0"/>
                        <a:t>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400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280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8.5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5702503" cy="538601"/>
              <a:chOff x="5043488" y="414338"/>
              <a:chExt cx="5702503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5078616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 &amp; 2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 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右侧内部饰板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975" y="2011302"/>
            <a:ext cx="6096851" cy="41439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18093" y="1906235"/>
          <a:ext cx="5022208" cy="4350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箱型选择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EUS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KLT</a:t>
                      </a:r>
                      <a:r>
                        <a:rPr lang="zh-CN" altLang="en-US" sz="2000" dirty="0" smtClean="0"/>
                        <a:t>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400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280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12.5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4093088" cy="538601"/>
              <a:chOff x="5043488" y="414338"/>
              <a:chExt cx="4093088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3469201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：出风口饰板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644" y="1906235"/>
            <a:ext cx="5776323" cy="4350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18093" y="1906235"/>
          <a:ext cx="5022208" cy="4350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672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80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箱型选择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EUK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KLT</a:t>
                      </a:r>
                      <a:r>
                        <a:rPr lang="zh-CN" altLang="en-US" sz="2000" dirty="0" smtClean="0"/>
                        <a:t>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800*600*338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18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4856118" cy="538601"/>
              <a:chOff x="5043488" y="414338"/>
              <a:chExt cx="4856118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4232231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 &amp; 5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右装饰件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82" y="2114342"/>
            <a:ext cx="5706271" cy="39343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18093" y="1906235"/>
          <a:ext cx="5022208" cy="4350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210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135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箱型选择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EUD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KLT</a:t>
                      </a:r>
                      <a:r>
                        <a:rPr lang="zh-CN" altLang="en-US" sz="2000" dirty="0" smtClean="0"/>
                        <a:t>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600*400*280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8.5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5702503" cy="538601"/>
              <a:chOff x="5043488" y="414338"/>
              <a:chExt cx="5702503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5078616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 &amp; 7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 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右出风口饰框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654" y="1985736"/>
            <a:ext cx="5068007" cy="4191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18093" y="1906235"/>
          <a:ext cx="5022208" cy="4350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箱型选择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EUH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KLT</a:t>
                      </a:r>
                      <a:r>
                        <a:rPr lang="zh-CN" altLang="en-US" sz="2000" dirty="0" smtClean="0"/>
                        <a:t>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600*400*280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3926376" cy="538601"/>
              <a:chOff x="5043488" y="414338"/>
              <a:chExt cx="3926376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3302489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8 :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出风口饰板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608" y="1995263"/>
            <a:ext cx="4467849" cy="41725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8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1" y="125572"/>
            <a:ext cx="12190414" cy="6604786"/>
            <a:chOff x="0" y="4292079"/>
            <a:chExt cx="12190414" cy="4843505"/>
          </a:xfrm>
        </p:grpSpPr>
        <p:grpSp>
          <p:nvGrpSpPr>
            <p:cNvPr id="36" name="组合 35"/>
            <p:cNvGrpSpPr/>
            <p:nvPr/>
          </p:nvGrpSpPr>
          <p:grpSpPr>
            <a:xfrm>
              <a:off x="0" y="4692834"/>
              <a:ext cx="12190414" cy="4442750"/>
              <a:chOff x="0" y="5400390"/>
              <a:chExt cx="12190414" cy="4442750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48" name="波形 47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波形 48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46" name="波形 45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波形 46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0" y="4292079"/>
              <a:ext cx="12190414" cy="4442750"/>
              <a:chOff x="0" y="5400390"/>
              <a:chExt cx="12190414" cy="4442750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42" name="波形 41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波形 42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40" name="波形 39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波形 40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6" name="矩形 65"/>
          <p:cNvSpPr/>
          <p:nvPr/>
        </p:nvSpPr>
        <p:spPr>
          <a:xfrm>
            <a:off x="2892397" y="2974263"/>
            <a:ext cx="1814122" cy="888810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0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kumimoji="1" lang="en-US" altLang="zh-CN" sz="40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kumimoji="1" lang="en-US" altLang="zh-CN" sz="4000" b="1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endParaRPr lang="zh-CN" altLang="en-US" sz="2000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3"/>
          <p:cNvSpPr txBox="1"/>
          <p:nvPr/>
        </p:nvSpPr>
        <p:spPr>
          <a:xfrm>
            <a:off x="5447814" y="2357325"/>
            <a:ext cx="3879066" cy="523220"/>
          </a:xfrm>
          <a:prstGeom prst="rect">
            <a:avLst/>
          </a:prstGeom>
          <a:solidFill>
            <a:srgbClr val="1983B7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长途包装方案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4"/>
          <p:cNvSpPr txBox="1"/>
          <p:nvPr/>
        </p:nvSpPr>
        <p:spPr>
          <a:xfrm>
            <a:off x="5447812" y="3962571"/>
            <a:ext cx="3879068" cy="523220"/>
          </a:xfrm>
          <a:prstGeom prst="rect">
            <a:avLst/>
          </a:prstGeom>
          <a:solidFill>
            <a:srgbClr val="1983B7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</a:t>
            </a: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上线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包装方案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animBg="1"/>
      <p:bldP spid="6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8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0" y="98354"/>
            <a:ext cx="12190414" cy="6604786"/>
            <a:chOff x="0" y="4292079"/>
            <a:chExt cx="12190414" cy="4843505"/>
          </a:xfrm>
        </p:grpSpPr>
        <p:grpSp>
          <p:nvGrpSpPr>
            <p:cNvPr id="95" name="组合 94"/>
            <p:cNvGrpSpPr/>
            <p:nvPr/>
          </p:nvGrpSpPr>
          <p:grpSpPr>
            <a:xfrm>
              <a:off x="0" y="4692834"/>
              <a:ext cx="12190414" cy="4442750"/>
              <a:chOff x="0" y="5400390"/>
              <a:chExt cx="12190414" cy="4442750"/>
            </a:xfrm>
          </p:grpSpPr>
          <p:grpSp>
            <p:nvGrpSpPr>
              <p:cNvPr id="103" name="组合 102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107" name="波形 106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波形 107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105" name="波形 104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波形 105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6" name="组合 95"/>
            <p:cNvGrpSpPr/>
            <p:nvPr/>
          </p:nvGrpSpPr>
          <p:grpSpPr>
            <a:xfrm>
              <a:off x="0" y="4292079"/>
              <a:ext cx="12190414" cy="4442750"/>
              <a:chOff x="0" y="5400390"/>
              <a:chExt cx="12190414" cy="444275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101" name="波形 100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波形 101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8" name="组合 97"/>
              <p:cNvGrpSpPr/>
              <p:nvPr/>
            </p:nvGrpSpPr>
            <p:grpSpPr>
              <a:xfrm>
                <a:off x="6095207" y="5400390"/>
                <a:ext cx="6095207" cy="4439559"/>
                <a:chOff x="0" y="5320120"/>
                <a:chExt cx="12190413" cy="4439559"/>
              </a:xfrm>
            </p:grpSpPr>
            <p:sp>
              <p:nvSpPr>
                <p:cNvPr id="99" name="波形 98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波形 99"/>
                <p:cNvSpPr/>
                <p:nvPr/>
              </p:nvSpPr>
              <p:spPr>
                <a:xfrm flipH="1">
                  <a:off x="0" y="5340080"/>
                  <a:ext cx="12190413" cy="4419599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09" name="TextBox 108"/>
          <p:cNvSpPr txBox="1"/>
          <p:nvPr/>
        </p:nvSpPr>
        <p:spPr>
          <a:xfrm>
            <a:off x="1332248" y="2517230"/>
            <a:ext cx="951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rPr>
              <a:t>谢谢</a:t>
            </a:r>
            <a:r>
              <a:rPr lang="en-US" altLang="zh-CN" sz="7200" b="1" dirty="0" smtClean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rPr>
              <a:t>!</a:t>
            </a:r>
            <a:endParaRPr lang="en-US" sz="7200" b="1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Sem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8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" y="125572"/>
            <a:ext cx="12190414" cy="6604786"/>
            <a:chOff x="0" y="4292079"/>
            <a:chExt cx="12190414" cy="4843505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4692834"/>
              <a:ext cx="12190414" cy="4442750"/>
              <a:chOff x="0" y="5400390"/>
              <a:chExt cx="12190414" cy="444275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26" name="波形 25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波形 26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24" name="波形 23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波形 24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0" y="4292079"/>
              <a:ext cx="12190414" cy="4442750"/>
              <a:chOff x="0" y="5400390"/>
              <a:chExt cx="12190414" cy="444275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0" y="5403580"/>
                <a:ext cx="6095207" cy="4439560"/>
                <a:chOff x="0" y="5320120"/>
                <a:chExt cx="12190413" cy="4439560"/>
              </a:xfrm>
            </p:grpSpPr>
            <p:sp>
              <p:nvSpPr>
                <p:cNvPr id="20" name="波形 19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波形 20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6095207" y="5400390"/>
                <a:ext cx="6095207" cy="4439560"/>
                <a:chOff x="0" y="5320120"/>
                <a:chExt cx="12190413" cy="4439560"/>
              </a:xfrm>
            </p:grpSpPr>
            <p:sp>
              <p:nvSpPr>
                <p:cNvPr id="18" name="波形 17"/>
                <p:cNvSpPr/>
                <p:nvPr/>
              </p:nvSpPr>
              <p:spPr>
                <a:xfrm>
                  <a:off x="0" y="532012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波形 18"/>
                <p:cNvSpPr/>
                <p:nvPr/>
              </p:nvSpPr>
              <p:spPr>
                <a:xfrm flipH="1">
                  <a:off x="0" y="5340080"/>
                  <a:ext cx="12190413" cy="4419600"/>
                </a:xfrm>
                <a:prstGeom prst="wave">
                  <a:avLst/>
                </a:prstGeom>
                <a:solidFill>
                  <a:schemeClr val="bg1">
                    <a:alpha val="6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4203690" y="2238486"/>
            <a:ext cx="3786842" cy="2294996"/>
            <a:chOff x="1353501" y="2529666"/>
            <a:chExt cx="3240000" cy="1963585"/>
          </a:xfrm>
        </p:grpSpPr>
        <p:sp>
          <p:nvSpPr>
            <p:cNvPr id="29" name="文本框 2"/>
            <p:cNvSpPr txBox="1"/>
            <p:nvPr/>
          </p:nvSpPr>
          <p:spPr>
            <a:xfrm>
              <a:off x="2220495" y="2529666"/>
              <a:ext cx="1506012" cy="743986"/>
            </a:xfrm>
            <a:prstGeom prst="rect">
              <a:avLst/>
            </a:prstGeom>
            <a:solidFill>
              <a:srgbClr val="1983B7"/>
            </a:solidFill>
            <a:ln w="19050"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10"/>
            <p:cNvSpPr txBox="1"/>
            <p:nvPr/>
          </p:nvSpPr>
          <p:spPr>
            <a:xfrm>
              <a:off x="2894473" y="4203586"/>
              <a:ext cx="158054" cy="289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sz="1600" cap="all" dirty="0">
                <a:solidFill>
                  <a:srgbClr val="1983B7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1" name="文本框 12"/>
            <p:cNvSpPr txBox="1"/>
            <p:nvPr/>
          </p:nvSpPr>
          <p:spPr>
            <a:xfrm>
              <a:off x="1512009" y="3367548"/>
              <a:ext cx="2922983" cy="631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dirty="0" smtClean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长途包装方案</a:t>
              </a:r>
              <a:endParaRPr lang="zh-CN" altLang="en-US" sz="42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353501" y="4060717"/>
              <a:ext cx="3240000" cy="18000"/>
            </a:xfrm>
            <a:prstGeom prst="rect">
              <a:avLst/>
            </a:prstGeom>
            <a:solidFill>
              <a:srgbClr val="1983B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B7E87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1" name="矩形 10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56910" y="429703"/>
              <a:ext cx="5702503" cy="538601"/>
              <a:chOff x="5043488" y="414338"/>
              <a:chExt cx="5702503" cy="538601"/>
            </a:xfrm>
          </p:grpSpPr>
          <p:sp>
            <p:nvSpPr>
              <p:cNvPr id="7" name="矩形 3"/>
              <p:cNvSpPr/>
              <p:nvPr/>
            </p:nvSpPr>
            <p:spPr>
              <a:xfrm>
                <a:off x="5667375" y="414338"/>
                <a:ext cx="5078616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 &amp; 2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 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右侧内部饰板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9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11628"/>
          <a:ext cx="5022208" cy="362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782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175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endParaRPr lang="en-US" altLang="zh-CN" sz="2000" dirty="0" smtClean="0"/>
                    </a:p>
                    <a:p>
                      <a:pPr algn="ctr"/>
                      <a:r>
                        <a:rPr lang="en-US" altLang="zh-CN" sz="2000" dirty="0" smtClean="0"/>
                        <a:t>775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170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纸箱内尺寸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842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330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1.5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11300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纸箱包装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瓦楞纸箱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纸插格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 + 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无纺布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692" y="2011464"/>
            <a:ext cx="4915586" cy="3924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50819"/>
          <a:ext cx="5022208" cy="380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每托纸箱数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1140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900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1130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407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40’</a:t>
                      </a:r>
                      <a:r>
                        <a:rPr lang="zh-CN" altLang="en-US" sz="2000" dirty="0" smtClean="0"/>
                        <a:t>集装箱收容数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2340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50489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托盘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蜂窝纸托盘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纸箱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692" y="1593839"/>
            <a:ext cx="5572125" cy="51203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5702503" cy="538601"/>
              <a:chOff x="5043488" y="414338"/>
              <a:chExt cx="5702503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5078616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 &amp; 2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 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右侧内部饰板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11628"/>
          <a:ext cx="5022208" cy="362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24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纸箱内尺寸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850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351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225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11300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纸箱包装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瓦楞纸箱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EPE 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纸隔板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无纺布袋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4093088" cy="538601"/>
              <a:chOff x="5043488" y="414338"/>
              <a:chExt cx="4093088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3469201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：出风口饰板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073" y="1791483"/>
            <a:ext cx="5801535" cy="4382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50819"/>
          <a:ext cx="5022208" cy="380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每托纸箱数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288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1140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900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1110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90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407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40’</a:t>
                      </a:r>
                      <a:r>
                        <a:rPr lang="zh-CN" altLang="en-US" sz="2000" dirty="0" smtClean="0"/>
                        <a:t>集装箱收容数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14976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50489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托盘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蜂窝纸托盘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纸箱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4093088" cy="538601"/>
              <a:chOff x="5043488" y="414338"/>
              <a:chExt cx="4093088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3469201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：出风口饰板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2" name="图片 21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924" y="1396026"/>
            <a:ext cx="5737894" cy="52982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11628"/>
          <a:ext cx="5022208" cy="362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零件尺寸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672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80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纸箱内尺寸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732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360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270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250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单箱重量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2.5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1" y="1411300"/>
            <a:ext cx="5633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纸箱包装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瓦楞纸箱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纸插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格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纸垫板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无纺布袋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4856118" cy="538601"/>
              <a:chOff x="5043488" y="414338"/>
              <a:chExt cx="4856118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4232231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 &amp; 5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右装饰件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692" y="1791483"/>
            <a:ext cx="4800668" cy="47327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2779" y="2650819"/>
          <a:ext cx="5022208" cy="380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65"/>
                <a:gridCol w="2155371"/>
                <a:gridCol w="1240972"/>
              </a:tblGrid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规格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单位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每托纸箱数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整托尺寸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1140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780</a:t>
                      </a:r>
                      <a:r>
                        <a:rPr lang="zh-CN" altLang="en-US" sz="2000" dirty="0" smtClean="0"/>
                        <a:t>*</a:t>
                      </a:r>
                      <a:r>
                        <a:rPr lang="en-US" altLang="zh-CN" sz="2000" dirty="0" smtClean="0"/>
                        <a:t>1000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mm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6127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整托重量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25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Kg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7407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40’</a:t>
                      </a:r>
                      <a:r>
                        <a:rPr lang="zh-CN" altLang="en-US" sz="2000" dirty="0" smtClean="0"/>
                        <a:t>集装箱收容数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6480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pcs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323422" y="1450489"/>
            <a:ext cx="50638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托盘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包装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方式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：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蜂窝纸托盘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+ 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纸箱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9029" y="429703"/>
            <a:ext cx="12219442" cy="842182"/>
            <a:chOff x="-29029" y="429703"/>
            <a:chExt cx="12219442" cy="842182"/>
          </a:xfrm>
        </p:grpSpPr>
        <p:sp>
          <p:nvSpPr>
            <p:cNvPr id="14" name="矩形 13"/>
            <p:cNvSpPr/>
            <p:nvPr/>
          </p:nvSpPr>
          <p:spPr>
            <a:xfrm flipH="1">
              <a:off x="-29029" y="1200920"/>
              <a:ext cx="12219442" cy="70965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56910" y="429703"/>
              <a:ext cx="4856118" cy="538601"/>
              <a:chOff x="5043488" y="414338"/>
              <a:chExt cx="4856118" cy="538601"/>
            </a:xfrm>
          </p:grpSpPr>
          <p:sp>
            <p:nvSpPr>
              <p:cNvPr id="16" name="矩形 3"/>
              <p:cNvSpPr/>
              <p:nvPr/>
            </p:nvSpPr>
            <p:spPr>
              <a:xfrm>
                <a:off x="5667375" y="414338"/>
                <a:ext cx="4232231" cy="53860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 lIns="91431" tIns="45716" rIns="91431" bIns="45716">
                <a:spAutoFit/>
              </a:bodyPr>
              <a:lstStyle/>
              <a:p>
                <a:pPr lvl="0"/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零件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 &amp; 5 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：左</a:t>
                </a:r>
                <a:r>
                  <a:rPr lang="en-US" altLang="zh-CN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/</a:t>
                </a:r>
                <a:r>
                  <a:rPr lang="zh-CN" altLang="en-US" sz="2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右装饰件</a:t>
                </a:r>
                <a:endParaRPr lang="zh-CN" altLang="en-US" sz="29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" name="组合 26"/>
              <p:cNvGrpSpPr/>
              <p:nvPr/>
            </p:nvGrpSpPr>
            <p:grpSpPr>
              <a:xfrm>
                <a:off x="5043488" y="468313"/>
                <a:ext cx="263525" cy="395288"/>
                <a:chOff x="0" y="-109880"/>
                <a:chExt cx="213756" cy="427513"/>
              </a:xfrm>
            </p:grpSpPr>
            <p:sp>
              <p:nvSpPr>
                <p:cNvPr id="18" name="直接连接符 27"/>
                <p:cNvSpPr/>
                <p:nvPr/>
              </p:nvSpPr>
              <p:spPr>
                <a:xfrm>
                  <a:off x="0" y="-109880"/>
                  <a:ext cx="213756" cy="213756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直接连接符 28"/>
                <p:cNvSpPr/>
                <p:nvPr/>
              </p:nvSpPr>
              <p:spPr>
                <a:xfrm flipH="1">
                  <a:off x="0" y="103876"/>
                  <a:ext cx="213756" cy="213757"/>
                </a:xfrm>
                <a:prstGeom prst="line">
                  <a:avLst/>
                </a:prstGeom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  <a:headEnd type="oval" w="med" len="med"/>
                  <a:tailEnd type="oval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3" name="图片 22" descr="屏幕剪辑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474" y="1450489"/>
            <a:ext cx="5780647" cy="5172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p="http://schemas.openxmlformats.org/presentationml/2006/main">
  <p:tag name="KSO_WM_UNIT_TABLE_BEAUTIFY" val="smartTable{077a2d94-9d9b-4d9a-a60c-14e00b92056b}"/>
</p:tagLst>
</file>

<file path=ppt/tags/tag2.xml><?xml version="1.0" encoding="utf-8"?>
<p:tagLst xmlns:p="http://schemas.openxmlformats.org/presentationml/2006/main">
  <p:tag name="KSO_WM_UNIT_TABLE_BEAUTIFY" val="smartTable{1c657a2b-5364-45f5-b0ea-ca37a3fc5162}"/>
</p:tagLst>
</file>

<file path=ppt/tags/tag3.xml><?xml version="1.0" encoding="utf-8"?>
<p:tagLst xmlns:p="http://schemas.openxmlformats.org/presentationml/2006/main">
  <p:tag name="KSO_WM_UNIT_TABLE_BEAUTIFY" val="smartTable{8b3b1320-257c-41f0-b1af-98f46b227111}"/>
</p:tagLst>
</file>

<file path=ppt/tags/tag4.xml><?xml version="1.0" encoding="utf-8"?>
<p:tagLst xmlns:p="http://schemas.openxmlformats.org/presentationml/2006/main">
  <p:tag name="KSO_WM_UNIT_TABLE_BEAUTIFY" val="smartTable{7d105d88-3fb1-4f4f-9182-53a569d9e656}"/>
</p:tagLst>
</file>

<file path=ppt/tags/tag5.xml><?xml version="1.0" encoding="utf-8"?>
<p:tagLst xmlns:p="http://schemas.openxmlformats.org/presentationml/2006/main">
  <p:tag name="ISPRING_ULTRA_SCORM_TRACKING_SLIDES" val="1"/>
  <p:tag name="GENSWF_OUTPUT_FILE_NAME" val="33"/>
  <p:tag name="COMMONDATA" val="eyJoZGlkIjoiYzRhOTc1NGU1NDNlNzFlNDk3ZDY0N2MwNjAyZmE3YT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1513</Words>
  <Application>WPS 演示</Application>
  <PresentationFormat>自定义</PresentationFormat>
  <Paragraphs>593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20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Impact</vt:lpstr>
      <vt:lpstr>Signika</vt:lpstr>
      <vt:lpstr>魂心</vt:lpstr>
      <vt:lpstr>Open Sans Extrabold</vt:lpstr>
      <vt:lpstr>LiHei Pro</vt:lpstr>
      <vt:lpstr>迷你简汉真广标</vt:lpstr>
      <vt:lpstr>ITC Avant Garde Std Bk</vt:lpstr>
      <vt:lpstr>Vegan Abattoir</vt:lpstr>
      <vt:lpstr>微软雅黑</vt:lpstr>
      <vt:lpstr>Montserrat Semi</vt:lpstr>
      <vt:lpstr>Microsoft JhengHei Light</vt:lpstr>
      <vt:lpstr>方正姚体</vt:lpstr>
      <vt:lpstr>Calibri</vt:lpstr>
      <vt:lpstr>Arial Unicode MS</vt:lpstr>
      <vt:lpstr>等线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工作汇报总结类</dc:title>
  <dc:creator>lenovo</dc:creator>
  <cp:keywords>RP</cp:keywords>
  <dc:description>RP</dc:description>
  <dc:subject>RP</dc:subject>
  <cp:category>RP</cp:category>
  <cp:lastModifiedBy>口罩戴好 战胜病毒</cp:lastModifiedBy>
  <cp:revision>1091</cp:revision>
  <dcterms:created xsi:type="dcterms:W3CDTF">2015-12-01T09:06:00Z</dcterms:created>
  <dcterms:modified xsi:type="dcterms:W3CDTF">2022-07-14T10:31:28Z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2A2B26B4C4924547A5854286257A1292</vt:lpwstr>
  </property>
  <property fmtid="{D5CDD505-2E9C-101B-9397-08002B2CF9AE}" pid="3" name="KSOProductBuildVer">
    <vt:lpwstr>2052-11.1.0.11830</vt:lpwstr>
  </property>
</Properties>
</file>